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7.png" Type="http://schemas.openxmlformats.org/officeDocument/2006/relationships/image"/><Relationship Id="rId3" Target="../media/image6.pn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2" Target="../media/image7.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6.pn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 Id="rId7" Target="../media/image41.jpeg" Type="http://schemas.openxmlformats.org/officeDocument/2006/relationships/image"/><Relationship Id="rId8" Target="../media/image42.jpeg" Type="http://schemas.openxmlformats.org/officeDocument/2006/relationships/image"/><Relationship Id="rId9" Target="../media/image4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5"/>
            <a:stretch>
              <a:fillRect l="0" t="0" r="0" b="0"/>
            </a:stretch>
          </a:blipFill>
        </p:spPr>
      </p:sp>
      <p:grpSp>
        <p:nvGrpSpPr>
          <p:cNvPr name="Group 5" id="5"/>
          <p:cNvGrpSpPr/>
          <p:nvPr/>
        </p:nvGrpSpPr>
        <p:grpSpPr>
          <a:xfrm rot="0">
            <a:off x="9589607" y="0"/>
            <a:ext cx="8698393" cy="10400373"/>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114498" t="-230" r="-2201" b="-20632"/>
              </a:stretch>
            </a:blipFill>
          </p:spPr>
        </p:sp>
      </p:grpSp>
      <p:grpSp>
        <p:nvGrpSpPr>
          <p:cNvPr name="Group 7" id="7"/>
          <p:cNvGrpSpPr/>
          <p:nvPr/>
        </p:nvGrpSpPr>
        <p:grpSpPr>
          <a:xfrm rot="0">
            <a:off x="2411326" y="4131247"/>
            <a:ext cx="13557473" cy="3588846"/>
            <a:chOff x="0" y="0"/>
            <a:chExt cx="3570692" cy="945211"/>
          </a:xfrm>
        </p:grpSpPr>
        <p:sp>
          <p:nvSpPr>
            <p:cNvPr name="Freeform 8" id="8"/>
            <p:cNvSpPr/>
            <p:nvPr/>
          </p:nvSpPr>
          <p:spPr>
            <a:xfrm flipH="false" flipV="false" rot="0">
              <a:off x="0" y="0"/>
              <a:ext cx="3570693" cy="945211"/>
            </a:xfrm>
            <a:custGeom>
              <a:avLst/>
              <a:gdLst/>
              <a:ahLst/>
              <a:cxnLst/>
              <a:rect r="r" b="b" t="t" l="l"/>
              <a:pathLst>
                <a:path h="945211" w="3570693">
                  <a:moveTo>
                    <a:pt x="0" y="0"/>
                  </a:moveTo>
                  <a:lnTo>
                    <a:pt x="3570693" y="0"/>
                  </a:lnTo>
                  <a:lnTo>
                    <a:pt x="3570693" y="945211"/>
                  </a:lnTo>
                  <a:lnTo>
                    <a:pt x="0" y="945211"/>
                  </a:lnTo>
                  <a:close/>
                </a:path>
              </a:pathLst>
            </a:custGeom>
            <a:solidFill>
              <a:srgbClr val="FFFFFF"/>
            </a:solidFill>
          </p:spPr>
        </p:sp>
        <p:sp>
          <p:nvSpPr>
            <p:cNvPr name="TextBox 9" id="9"/>
            <p:cNvSpPr txBox="true"/>
            <p:nvPr/>
          </p:nvSpPr>
          <p:spPr>
            <a:xfrm>
              <a:off x="0" y="-19050"/>
              <a:ext cx="3570692" cy="96426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TextBox 11" id="11"/>
          <p:cNvSpPr txBox="true"/>
          <p:nvPr/>
        </p:nvSpPr>
        <p:spPr>
          <a:xfrm rot="0">
            <a:off x="3472385" y="5364482"/>
            <a:ext cx="11435353" cy="1008077"/>
          </a:xfrm>
          <a:prstGeom prst="rect">
            <a:avLst/>
          </a:prstGeom>
        </p:spPr>
        <p:txBody>
          <a:bodyPr anchor="t" rtlCol="false" tIns="0" lIns="0" bIns="0" rIns="0">
            <a:spAutoFit/>
          </a:bodyPr>
          <a:lstStyle/>
          <a:p>
            <a:pPr algn="ctr">
              <a:lnSpc>
                <a:spcPts val="8144"/>
              </a:lnSpc>
            </a:pPr>
            <a:r>
              <a:rPr lang="en-US" sz="5902" spc="82">
                <a:solidFill>
                  <a:srgbClr val="040506"/>
                </a:solidFill>
                <a:latin typeface="Archivo Black"/>
              </a:rPr>
              <a:t>INTER IIT TECH MEET 12.0</a:t>
            </a:r>
          </a:p>
        </p:txBody>
      </p:sp>
      <p:sp>
        <p:nvSpPr>
          <p:cNvPr name="TextBox 12" id="12"/>
          <p:cNvSpPr txBox="true"/>
          <p:nvPr/>
        </p:nvSpPr>
        <p:spPr>
          <a:xfrm rot="0">
            <a:off x="2778298" y="4249596"/>
            <a:ext cx="12731403"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DRONE SOFTWARE CHALLANGE</a:t>
            </a:r>
          </a:p>
        </p:txBody>
      </p:sp>
      <p:sp>
        <p:nvSpPr>
          <p:cNvPr name="TextBox 13" id="13"/>
          <p:cNvSpPr txBox="true"/>
          <p:nvPr/>
        </p:nvSpPr>
        <p:spPr>
          <a:xfrm rot="0">
            <a:off x="4395259" y="6585470"/>
            <a:ext cx="9497482" cy="1033204"/>
          </a:xfrm>
          <a:prstGeom prst="rect">
            <a:avLst/>
          </a:prstGeom>
        </p:spPr>
        <p:txBody>
          <a:bodyPr anchor="t" rtlCol="false" tIns="0" lIns="0" bIns="0" rIns="0">
            <a:spAutoFit/>
          </a:bodyPr>
          <a:lstStyle/>
          <a:p>
            <a:pPr algn="ctr">
              <a:lnSpc>
                <a:spcPts val="8353"/>
              </a:lnSpc>
            </a:pPr>
            <a:r>
              <a:rPr lang="en-US" sz="6052" spc="320">
                <a:solidFill>
                  <a:srgbClr val="231F20"/>
                </a:solidFill>
                <a:latin typeface="Montserrat Classic Bold"/>
              </a:rPr>
              <a:t>TEAM 99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rPr>
              <a:t>CONTENT</a:t>
            </a:r>
          </a:p>
        </p:txBody>
      </p:sp>
      <p:sp>
        <p:nvSpPr>
          <p:cNvPr name="TextBox 8" id="8"/>
          <p:cNvSpPr txBox="true"/>
          <p:nvPr/>
        </p:nvSpPr>
        <p:spPr>
          <a:xfrm rot="0">
            <a:off x="3268002"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9" id="9"/>
          <p:cNvSpPr txBox="true"/>
          <p:nvPr/>
        </p:nvSpPr>
        <p:spPr>
          <a:xfrm rot="0">
            <a:off x="2539046" y="5914179"/>
            <a:ext cx="3020827"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Game Overview</a:t>
            </a:r>
          </a:p>
        </p:txBody>
      </p:sp>
      <p:sp>
        <p:nvSpPr>
          <p:cNvPr name="TextBox 10" id="10"/>
          <p:cNvSpPr txBox="true"/>
          <p:nvPr/>
        </p:nvSpPr>
        <p:spPr>
          <a:xfrm rot="0">
            <a:off x="6544248"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6092698" y="5958011"/>
            <a:ext cx="2743420"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Description</a:t>
            </a:r>
          </a:p>
        </p:txBody>
      </p:sp>
      <p:sp>
        <p:nvSpPr>
          <p:cNvPr name="TextBox 12" id="12"/>
          <p:cNvSpPr txBox="true"/>
          <p:nvPr/>
        </p:nvSpPr>
        <p:spPr>
          <a:xfrm rot="0">
            <a:off x="9820494"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9368943" y="5914179"/>
            <a:ext cx="2743420"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Development</a:t>
            </a:r>
          </a:p>
        </p:txBody>
      </p:sp>
      <p:sp>
        <p:nvSpPr>
          <p:cNvPr name="TextBox 14" id="14"/>
          <p:cNvSpPr txBox="true"/>
          <p:nvPr/>
        </p:nvSpPr>
        <p:spPr>
          <a:xfrm rot="0">
            <a:off x="13094326"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12642776" y="5958011"/>
            <a:ext cx="2743420"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Features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1028700" y="5713040"/>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421468" y="6112446"/>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3950263" y="803081"/>
            <a:ext cx="15859325" cy="2258023"/>
            <a:chOff x="0" y="0"/>
            <a:chExt cx="1537211" cy="218865"/>
          </a:xfrm>
        </p:grpSpPr>
        <p:sp>
          <p:nvSpPr>
            <p:cNvPr name="Freeform 12" id="12"/>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3" id="13"/>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4" id="14"/>
          <p:cNvSpPr txBox="true"/>
          <p:nvPr/>
        </p:nvSpPr>
        <p:spPr>
          <a:xfrm rot="0">
            <a:off x="3585739" y="4809926"/>
            <a:ext cx="9479230" cy="3577822"/>
          </a:xfrm>
          <a:prstGeom prst="rect">
            <a:avLst/>
          </a:prstGeom>
        </p:spPr>
        <p:txBody>
          <a:bodyPr anchor="t" rtlCol="false" tIns="0" lIns="0" bIns="0" rIns="0">
            <a:spAutoFit/>
          </a:bodyPr>
          <a:lstStyle/>
          <a:p>
            <a:pPr algn="l" marL="0" indent="0" lvl="0">
              <a:lnSpc>
                <a:spcPts val="4054"/>
              </a:lnSpc>
              <a:spcBef>
                <a:spcPct val="0"/>
              </a:spcBef>
            </a:pPr>
            <a:r>
              <a:rPr lang="en-US" sz="2937" spc="287">
                <a:solidFill>
                  <a:srgbClr val="231F20"/>
                </a:solidFill>
                <a:latin typeface="Montserrat Light"/>
              </a:rPr>
              <a:t>"Simulating Gram Panchayat Development" is a simulation game inspired by SIMCITY and Farmville, focusing on the rural governance of Gram Panchayats in India. Players take on the role of Panchayat leaders, making decisions for the growth and well-being of their communities.</a:t>
            </a:r>
          </a:p>
        </p:txBody>
      </p:sp>
      <p:sp>
        <p:nvSpPr>
          <p:cNvPr name="TextBox 15" id="15"/>
          <p:cNvSpPr txBox="true"/>
          <p:nvPr/>
        </p:nvSpPr>
        <p:spPr>
          <a:xfrm rot="0">
            <a:off x="619415" y="1304859"/>
            <a:ext cx="8919558"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GAME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794480" y="4205302"/>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sp>
        <p:nvSpPr>
          <p:cNvPr name="TextBox 9" id="9"/>
          <p:cNvSpPr txBox="true"/>
          <p:nvPr/>
        </p:nvSpPr>
        <p:spPr>
          <a:xfrm rot="0">
            <a:off x="2689046" y="4167202"/>
            <a:ext cx="6346855" cy="13637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The game first converts the given drone data images into simpler images and then converts and then one can build buildings and facilities in a village..</a:t>
            </a:r>
          </a:p>
        </p:txBody>
      </p:sp>
      <p:grpSp>
        <p:nvGrpSpPr>
          <p:cNvPr name="Group 10" id="10"/>
          <p:cNvGrpSpPr/>
          <p:nvPr/>
        </p:nvGrpSpPr>
        <p:grpSpPr>
          <a:xfrm rot="0">
            <a:off x="13979675" y="3719581"/>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2" id="12"/>
          <p:cNvGrpSpPr/>
          <p:nvPr/>
        </p:nvGrpSpPr>
        <p:grpSpPr>
          <a:xfrm rot="0">
            <a:off x="11387281" y="3742999"/>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3954782" y="6313339"/>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2284370" y="4593555"/>
            <a:ext cx="1520413" cy="15204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4875733" y="7220556"/>
            <a:ext cx="1522475" cy="15224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4853650" y="4593555"/>
            <a:ext cx="1566642" cy="15666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2541450" y="4873504"/>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185516" y="4882016"/>
            <a:ext cx="902910" cy="916237"/>
          </a:xfrm>
          <a:custGeom>
            <a:avLst/>
            <a:gdLst/>
            <a:ahLst/>
            <a:cxnLst/>
            <a:rect r="r" b="b" t="t" l="l"/>
            <a:pathLst>
              <a:path h="916237" w="902910">
                <a:moveTo>
                  <a:pt x="0" y="0"/>
                </a:moveTo>
                <a:lnTo>
                  <a:pt x="902910" y="0"/>
                </a:lnTo>
                <a:lnTo>
                  <a:pt x="902910" y="916238"/>
                </a:lnTo>
                <a:lnTo>
                  <a:pt x="0" y="916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DESCRIPTION</a:t>
            </a:r>
          </a:p>
        </p:txBody>
      </p:sp>
      <p:grpSp>
        <p:nvGrpSpPr>
          <p:cNvPr name="Group 28" id="28"/>
          <p:cNvGrpSpPr/>
          <p:nvPr/>
        </p:nvGrpSpPr>
        <p:grpSpPr>
          <a:xfrm rot="0">
            <a:off x="916860" y="3148979"/>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30" id="3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794480" y="5806594"/>
            <a:ext cx="736150" cy="662821"/>
            <a:chOff x="0" y="0"/>
            <a:chExt cx="193883" cy="174570"/>
          </a:xfrm>
        </p:grpSpPr>
        <p:sp>
          <p:nvSpPr>
            <p:cNvPr name="Freeform 32" id="3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sp>
        <p:nvSpPr>
          <p:cNvPr name="TextBox 34" id="34"/>
          <p:cNvSpPr txBox="true"/>
          <p:nvPr/>
        </p:nvSpPr>
        <p:spPr>
          <a:xfrm rot="0">
            <a:off x="2689046" y="5768494"/>
            <a:ext cx="6346855"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According to the city build by the users, the happiness index is calculated.</a:t>
            </a:r>
          </a:p>
        </p:txBody>
      </p:sp>
      <p:grpSp>
        <p:nvGrpSpPr>
          <p:cNvPr name="Group 35" id="35"/>
          <p:cNvGrpSpPr/>
          <p:nvPr/>
        </p:nvGrpSpPr>
        <p:grpSpPr>
          <a:xfrm rot="0">
            <a:off x="1794480" y="7382708"/>
            <a:ext cx="736150" cy="662821"/>
            <a:chOff x="0" y="0"/>
            <a:chExt cx="193883" cy="174570"/>
          </a:xfrm>
        </p:grpSpPr>
        <p:sp>
          <p:nvSpPr>
            <p:cNvPr name="Freeform 36" id="36"/>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7" id="37"/>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sp>
        <p:nvSpPr>
          <p:cNvPr name="TextBox 38" id="38"/>
          <p:cNvSpPr txBox="true"/>
          <p:nvPr/>
        </p:nvSpPr>
        <p:spPr>
          <a:xfrm rot="0">
            <a:off x="2689046" y="7344608"/>
            <a:ext cx="6346855" cy="1706642"/>
          </a:xfrm>
          <a:prstGeom prst="rect">
            <a:avLst/>
          </a:prstGeom>
        </p:spPr>
        <p:txBody>
          <a:bodyPr anchor="t" rtlCol="false" tIns="0" lIns="0" bIns="0" rIns="0">
            <a:spAutoFit/>
          </a:bodyPr>
          <a:lstStyle/>
          <a:p>
            <a:pPr>
              <a:lnSpc>
                <a:spcPts val="2774"/>
              </a:lnSpc>
            </a:pPr>
            <a:r>
              <a:rPr lang="en-US" sz="2010" spc="197">
                <a:solidFill>
                  <a:srgbClr val="231F20"/>
                </a:solidFill>
                <a:latin typeface="Montserrat Light"/>
              </a:rPr>
              <a:t>More near the facilities to the village, the more will be happiness index and vice versa.</a:t>
            </a:r>
          </a:p>
          <a:p>
            <a:pPr algn="l" marL="0" indent="0" lvl="0">
              <a:lnSpc>
                <a:spcPts val="2774"/>
              </a:lnSpc>
              <a:spcBef>
                <a:spcPct val="0"/>
              </a:spcBef>
            </a:pPr>
            <a:r>
              <a:rPr lang="en-US" sz="2010" spc="197">
                <a:solidFill>
                  <a:srgbClr val="231F20"/>
                </a:solidFill>
                <a:latin typeface="Montserrat Light"/>
              </a:rPr>
              <a:t>Whereas energy generators and factories can be put far from the city.</a:t>
            </a:r>
          </a:p>
        </p:txBody>
      </p:sp>
      <p:grpSp>
        <p:nvGrpSpPr>
          <p:cNvPr name="Group 39" id="39"/>
          <p:cNvGrpSpPr/>
          <p:nvPr/>
        </p:nvGrpSpPr>
        <p:grpSpPr>
          <a:xfrm rot="0">
            <a:off x="12085550" y="-131220"/>
            <a:ext cx="9534019" cy="1112295"/>
            <a:chOff x="0" y="0"/>
            <a:chExt cx="1876002" cy="218865"/>
          </a:xfrm>
        </p:grpSpPr>
        <p:sp>
          <p:nvSpPr>
            <p:cNvPr name="Freeform 40" id="4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41" id="4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42" id="4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43" id="43"/>
          <p:cNvSpPr/>
          <p:nvPr/>
        </p:nvSpPr>
        <p:spPr>
          <a:xfrm flipH="false" flipV="false" rot="0">
            <a:off x="15185516" y="7508846"/>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grpSp>
        <p:nvGrpSpPr>
          <p:cNvPr name="Group 7" id="7"/>
          <p:cNvGrpSpPr/>
          <p:nvPr/>
        </p:nvGrpSpPr>
        <p:grpSpPr>
          <a:xfrm rot="0">
            <a:off x="2300775" y="3360469"/>
            <a:ext cx="6331281" cy="1783031"/>
            <a:chOff x="0" y="0"/>
            <a:chExt cx="2161091" cy="608612"/>
          </a:xfrm>
        </p:grpSpPr>
        <p:sp>
          <p:nvSpPr>
            <p:cNvPr name="Freeform 8" id="8"/>
            <p:cNvSpPr/>
            <p:nvPr/>
          </p:nvSpPr>
          <p:spPr>
            <a:xfrm flipH="false" flipV="false" rot="0">
              <a:off x="0" y="0"/>
              <a:ext cx="2161091" cy="608612"/>
            </a:xfrm>
            <a:custGeom>
              <a:avLst/>
              <a:gdLst/>
              <a:ahLst/>
              <a:cxnLst/>
              <a:rect r="r" b="b" t="t" l="l"/>
              <a:pathLst>
                <a:path h="608612" w="2161091">
                  <a:moveTo>
                    <a:pt x="13451" y="0"/>
                  </a:moveTo>
                  <a:lnTo>
                    <a:pt x="2147640" y="0"/>
                  </a:lnTo>
                  <a:cubicBezTo>
                    <a:pt x="2151207" y="0"/>
                    <a:pt x="2154629" y="1417"/>
                    <a:pt x="2157151" y="3940"/>
                  </a:cubicBezTo>
                  <a:cubicBezTo>
                    <a:pt x="2159674" y="6462"/>
                    <a:pt x="2161091" y="9883"/>
                    <a:pt x="2161091" y="13451"/>
                  </a:cubicBezTo>
                  <a:lnTo>
                    <a:pt x="2161091" y="595161"/>
                  </a:lnTo>
                  <a:cubicBezTo>
                    <a:pt x="2161091" y="602590"/>
                    <a:pt x="2155069" y="608612"/>
                    <a:pt x="2147640" y="608612"/>
                  </a:cubicBezTo>
                  <a:lnTo>
                    <a:pt x="13451" y="608612"/>
                  </a:lnTo>
                  <a:cubicBezTo>
                    <a:pt x="6022" y="608612"/>
                    <a:pt x="0" y="602590"/>
                    <a:pt x="0" y="595161"/>
                  </a:cubicBezTo>
                  <a:lnTo>
                    <a:pt x="0" y="13451"/>
                  </a:lnTo>
                  <a:cubicBezTo>
                    <a:pt x="0" y="6022"/>
                    <a:pt x="6022" y="0"/>
                    <a:pt x="13451" y="0"/>
                  </a:cubicBezTo>
                  <a:close/>
                </a:path>
              </a:pathLst>
            </a:custGeom>
            <a:solidFill>
              <a:srgbClr val="131211"/>
            </a:solidFill>
          </p:spPr>
        </p:sp>
        <p:sp>
          <p:nvSpPr>
            <p:cNvPr name="TextBox 9" id="9"/>
            <p:cNvSpPr txBox="true"/>
            <p:nvPr/>
          </p:nvSpPr>
          <p:spPr>
            <a:xfrm>
              <a:off x="0" y="-19050"/>
              <a:ext cx="2161091" cy="627662"/>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300775" y="1158585"/>
            <a:ext cx="7238899" cy="848349"/>
          </a:xfrm>
          <a:prstGeom prst="rect">
            <a:avLst/>
          </a:prstGeom>
        </p:spPr>
        <p:txBody>
          <a:bodyPr anchor="t" rtlCol="false" tIns="0" lIns="0" bIns="0" rIns="0">
            <a:spAutoFit/>
          </a:bodyPr>
          <a:lstStyle/>
          <a:p>
            <a:pPr marL="0" indent="0" lvl="0">
              <a:lnSpc>
                <a:spcPts val="6842"/>
              </a:lnSpc>
              <a:spcBef>
                <a:spcPct val="0"/>
              </a:spcBef>
            </a:pPr>
            <a:r>
              <a:rPr lang="en-US" sz="4958" spc="173">
                <a:solidFill>
                  <a:srgbClr val="010101"/>
                </a:solidFill>
                <a:latin typeface="Archivo Black"/>
              </a:rPr>
              <a:t>DEVELOPMENT</a:t>
            </a:r>
          </a:p>
        </p:txBody>
      </p:sp>
      <p:grpSp>
        <p:nvGrpSpPr>
          <p:cNvPr name="Group 11" id="11"/>
          <p:cNvGrpSpPr/>
          <p:nvPr/>
        </p:nvGrpSpPr>
        <p:grpSpPr>
          <a:xfrm rot="0">
            <a:off x="7535860" y="3119178"/>
            <a:ext cx="2381235" cy="2046374"/>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3" id="13"/>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2585027" y="3559527"/>
            <a:ext cx="4950833" cy="1649687"/>
          </a:xfrm>
          <a:prstGeom prst="rect">
            <a:avLst/>
          </a:prstGeom>
        </p:spPr>
        <p:txBody>
          <a:bodyPr anchor="t" rtlCol="false" tIns="0" lIns="0" bIns="0" rIns="0">
            <a:spAutoFit/>
          </a:bodyPr>
          <a:lstStyle/>
          <a:p>
            <a:pPr>
              <a:lnSpc>
                <a:spcPts val="2187"/>
              </a:lnSpc>
            </a:pPr>
            <a:r>
              <a:rPr lang="en-US" sz="1585" spc="155">
                <a:solidFill>
                  <a:srgbClr val="F2F4F5"/>
                </a:solidFill>
                <a:latin typeface="Montserrat Light"/>
              </a:rPr>
              <a:t>The game is developed using Reat-three fibre and can be converted to .exe file.</a:t>
            </a:r>
          </a:p>
          <a:p>
            <a:pPr>
              <a:lnSpc>
                <a:spcPts val="2187"/>
              </a:lnSpc>
            </a:pPr>
            <a:r>
              <a:rPr lang="en-US" sz="1585" spc="155">
                <a:solidFill>
                  <a:srgbClr val="F2F4F5"/>
                </a:solidFill>
                <a:latin typeface="Montserrat Light"/>
              </a:rPr>
              <a:t>The 2D image of the village will be available with the user to develop the city with a specified area.</a:t>
            </a:r>
          </a:p>
          <a:p>
            <a:pPr>
              <a:lnSpc>
                <a:spcPts val="2187"/>
              </a:lnSpc>
            </a:pPr>
          </a:p>
        </p:txBody>
      </p:sp>
      <p:grpSp>
        <p:nvGrpSpPr>
          <p:cNvPr name="Group 15" id="15"/>
          <p:cNvGrpSpPr/>
          <p:nvPr/>
        </p:nvGrpSpPr>
        <p:grpSpPr>
          <a:xfrm rot="0">
            <a:off x="7191171" y="5406843"/>
            <a:ext cx="6331281" cy="1563793"/>
            <a:chOff x="0" y="0"/>
            <a:chExt cx="2161091" cy="533778"/>
          </a:xfrm>
        </p:grpSpPr>
        <p:sp>
          <p:nvSpPr>
            <p:cNvPr name="Freeform 16" id="16"/>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name="TextBox 17" id="17"/>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6033010" y="5165552"/>
            <a:ext cx="2381235" cy="2046374"/>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0" id="20"/>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8316248" y="5605901"/>
            <a:ext cx="4950833" cy="1097237"/>
          </a:xfrm>
          <a:prstGeom prst="rect">
            <a:avLst/>
          </a:prstGeom>
        </p:spPr>
        <p:txBody>
          <a:bodyPr anchor="t" rtlCol="false" tIns="0" lIns="0" bIns="0" rIns="0">
            <a:spAutoFit/>
          </a:bodyPr>
          <a:lstStyle/>
          <a:p>
            <a:pPr>
              <a:lnSpc>
                <a:spcPts val="2187"/>
              </a:lnSpc>
            </a:pPr>
            <a:r>
              <a:rPr lang="en-US" sz="1585" spc="155">
                <a:solidFill>
                  <a:srgbClr val="F2F4F5"/>
                </a:solidFill>
                <a:latin typeface="Montserrat Light"/>
              </a:rPr>
              <a:t>The user can build several buildings from the money allotted to the user.</a:t>
            </a:r>
          </a:p>
          <a:p>
            <a:pPr>
              <a:lnSpc>
                <a:spcPts val="2187"/>
              </a:lnSpc>
            </a:pPr>
            <a:r>
              <a:rPr lang="en-US" sz="1585" spc="155">
                <a:solidFill>
                  <a:srgbClr val="F2F4F5"/>
                </a:solidFill>
                <a:latin typeface="Montserrat Light"/>
              </a:rPr>
              <a:t>As soon as the user builds anything, the prize is deducted.</a:t>
            </a:r>
          </a:p>
        </p:txBody>
      </p:sp>
      <p:grpSp>
        <p:nvGrpSpPr>
          <p:cNvPr name="Group 22" id="22"/>
          <p:cNvGrpSpPr/>
          <p:nvPr/>
        </p:nvGrpSpPr>
        <p:grpSpPr>
          <a:xfrm rot="0">
            <a:off x="2300775" y="7453217"/>
            <a:ext cx="6331281" cy="1563793"/>
            <a:chOff x="0" y="0"/>
            <a:chExt cx="2161091" cy="533778"/>
          </a:xfrm>
        </p:grpSpPr>
        <p:sp>
          <p:nvSpPr>
            <p:cNvPr name="Freeform 23" id="23"/>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name="TextBox 24" id="24"/>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7535860" y="7211926"/>
            <a:ext cx="2381235" cy="2046374"/>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7" id="27"/>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28" id="28"/>
          <p:cNvSpPr txBox="true"/>
          <p:nvPr/>
        </p:nvSpPr>
        <p:spPr>
          <a:xfrm rot="0">
            <a:off x="2585027" y="7652275"/>
            <a:ext cx="4950833" cy="821012"/>
          </a:xfrm>
          <a:prstGeom prst="rect">
            <a:avLst/>
          </a:prstGeom>
        </p:spPr>
        <p:txBody>
          <a:bodyPr anchor="t" rtlCol="false" tIns="0" lIns="0" bIns="0" rIns="0">
            <a:spAutoFit/>
          </a:bodyPr>
          <a:lstStyle/>
          <a:p>
            <a:pPr>
              <a:lnSpc>
                <a:spcPts val="2187"/>
              </a:lnSpc>
            </a:pPr>
            <a:r>
              <a:rPr lang="en-US" sz="1585" spc="155">
                <a:solidFill>
                  <a:srgbClr val="F2F4F5"/>
                </a:solidFill>
                <a:latin typeface="Montserrat Light"/>
              </a:rPr>
              <a:t>The buildings and resources also adds to the economy and also takes away the maintenance cost.</a:t>
            </a:r>
          </a:p>
        </p:txBody>
      </p:sp>
      <p:sp>
        <p:nvSpPr>
          <p:cNvPr name="Freeform 29" id="29"/>
          <p:cNvSpPr/>
          <p:nvPr/>
        </p:nvSpPr>
        <p:spPr>
          <a:xfrm flipH="false" flipV="false" rot="0">
            <a:off x="8316248" y="3584336"/>
            <a:ext cx="893040" cy="1072428"/>
          </a:xfrm>
          <a:custGeom>
            <a:avLst/>
            <a:gdLst/>
            <a:ahLst/>
            <a:cxnLst/>
            <a:rect r="r" b="b" t="t" l="l"/>
            <a:pathLst>
              <a:path h="1072428" w="893040">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8155450" y="7714715"/>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6632746" y="5633117"/>
            <a:ext cx="980529" cy="1070022"/>
          </a:xfrm>
          <a:custGeom>
            <a:avLst/>
            <a:gdLst/>
            <a:ahLst/>
            <a:cxnLst/>
            <a:rect r="r" b="b" t="t" l="l"/>
            <a:pathLst>
              <a:path h="1070022" w="980529">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0883648" y="2637721"/>
            <a:ext cx="6422296" cy="6422996"/>
            <a:chOff x="0" y="0"/>
            <a:chExt cx="6603840" cy="6604560"/>
          </a:xfrm>
        </p:grpSpPr>
        <p:sp>
          <p:nvSpPr>
            <p:cNvPr name="Freeform 4" id="4"/>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5" id="5"/>
          <p:cNvGrpSpPr/>
          <p:nvPr/>
        </p:nvGrpSpPr>
        <p:grpSpPr>
          <a:xfrm rot="0">
            <a:off x="12013432" y="4308764"/>
            <a:ext cx="1309387" cy="2127228"/>
            <a:chOff x="0" y="0"/>
            <a:chExt cx="1346400" cy="2187360"/>
          </a:xfrm>
        </p:grpSpPr>
        <p:sp>
          <p:nvSpPr>
            <p:cNvPr name="Freeform 6" id="6"/>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12285112" y="6223129"/>
            <a:ext cx="1806533" cy="1522249"/>
            <a:chOff x="0" y="0"/>
            <a:chExt cx="1857600" cy="1565280"/>
          </a:xfrm>
        </p:grpSpPr>
        <p:sp>
          <p:nvSpPr>
            <p:cNvPr name="Freeform 8" id="8"/>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14091645" y="6223129"/>
            <a:ext cx="1806533" cy="1522249"/>
            <a:chOff x="0" y="0"/>
            <a:chExt cx="1857600" cy="1565280"/>
          </a:xfrm>
        </p:grpSpPr>
        <p:sp>
          <p:nvSpPr>
            <p:cNvPr name="Freeform 10" id="10"/>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14863273" y="4308764"/>
            <a:ext cx="1306586" cy="2127228"/>
            <a:chOff x="0" y="0"/>
            <a:chExt cx="1343520" cy="2187360"/>
          </a:xfrm>
        </p:grpSpPr>
        <p:sp>
          <p:nvSpPr>
            <p:cNvPr name="Freeform 12" id="12"/>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12976916" y="3675777"/>
            <a:ext cx="2229458" cy="1093023"/>
            <a:chOff x="0" y="0"/>
            <a:chExt cx="2292480" cy="1123920"/>
          </a:xfrm>
        </p:grpSpPr>
        <p:sp>
          <p:nvSpPr>
            <p:cNvPr name="Freeform 14" id="14"/>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13149867" y="4867529"/>
            <a:ext cx="1883556" cy="1883556"/>
            <a:chOff x="0" y="0"/>
            <a:chExt cx="1936800" cy="1936800"/>
          </a:xfrm>
        </p:grpSpPr>
        <p:sp>
          <p:nvSpPr>
            <p:cNvPr name="Freeform 16" id="16"/>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13390738" y="1980577"/>
            <a:ext cx="1404615" cy="1404615"/>
            <a:chOff x="0" y="0"/>
            <a:chExt cx="1444320" cy="1444320"/>
          </a:xfrm>
        </p:grpSpPr>
        <p:sp>
          <p:nvSpPr>
            <p:cNvPr name="Freeform 18" id="18"/>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6487753" y="4175725"/>
            <a:ext cx="1404615" cy="1405315"/>
            <a:chOff x="0" y="0"/>
            <a:chExt cx="1444320" cy="1445040"/>
          </a:xfrm>
        </p:grpSpPr>
        <p:sp>
          <p:nvSpPr>
            <p:cNvPr name="Freeform 20" id="20"/>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5333112" y="7751681"/>
            <a:ext cx="1404615" cy="1404615"/>
            <a:chOff x="0" y="0"/>
            <a:chExt cx="1444320" cy="1444320"/>
          </a:xfrm>
        </p:grpSpPr>
        <p:sp>
          <p:nvSpPr>
            <p:cNvPr name="Freeform 22" id="22"/>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1528889" y="7751681"/>
            <a:ext cx="1404615" cy="1404615"/>
            <a:chOff x="0" y="0"/>
            <a:chExt cx="1444320" cy="1444320"/>
          </a:xfrm>
        </p:grpSpPr>
        <p:sp>
          <p:nvSpPr>
            <p:cNvPr name="Freeform 24" id="24"/>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5" id="25"/>
          <p:cNvGrpSpPr/>
          <p:nvPr/>
        </p:nvGrpSpPr>
        <p:grpSpPr>
          <a:xfrm rot="0">
            <a:off x="10296525" y="4175725"/>
            <a:ext cx="1405315" cy="1405315"/>
            <a:chOff x="0" y="0"/>
            <a:chExt cx="1445040" cy="1445040"/>
          </a:xfrm>
        </p:grpSpPr>
        <p:sp>
          <p:nvSpPr>
            <p:cNvPr name="Freeform 26" id="26"/>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TextBox 27" id="27"/>
          <p:cNvSpPr txBox="true"/>
          <p:nvPr/>
        </p:nvSpPr>
        <p:spPr>
          <a:xfrm rot="0">
            <a:off x="1342950" y="1585199"/>
            <a:ext cx="6015768"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FEATURES</a:t>
            </a:r>
          </a:p>
        </p:txBody>
      </p:sp>
      <p:sp>
        <p:nvSpPr>
          <p:cNvPr name="Freeform 28" id="28"/>
          <p:cNvSpPr/>
          <p:nvPr/>
        </p:nvSpPr>
        <p:spPr>
          <a:xfrm flipH="false" flipV="false" rot="0">
            <a:off x="13694001" y="5323366"/>
            <a:ext cx="795288" cy="629119"/>
          </a:xfrm>
          <a:custGeom>
            <a:avLst/>
            <a:gdLst/>
            <a:ahLst/>
            <a:cxnLst/>
            <a:rect r="r" b="b" t="t" l="l"/>
            <a:pathLst>
              <a:path h="629119" w="795288">
                <a:moveTo>
                  <a:pt x="0" y="0"/>
                </a:moveTo>
                <a:lnTo>
                  <a:pt x="795288" y="0"/>
                </a:lnTo>
                <a:lnTo>
                  <a:pt x="795288" y="629120"/>
                </a:lnTo>
                <a:lnTo>
                  <a:pt x="0" y="6291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5638643" y="8060738"/>
            <a:ext cx="849110" cy="827496"/>
          </a:xfrm>
          <a:custGeom>
            <a:avLst/>
            <a:gdLst/>
            <a:ahLst/>
            <a:cxnLst/>
            <a:rect r="r" b="b" t="t" l="l"/>
            <a:pathLst>
              <a:path h="827496" w="849110">
                <a:moveTo>
                  <a:pt x="0" y="0"/>
                </a:moveTo>
                <a:lnTo>
                  <a:pt x="849110" y="0"/>
                </a:lnTo>
                <a:lnTo>
                  <a:pt x="849110" y="827496"/>
                </a:lnTo>
                <a:lnTo>
                  <a:pt x="0" y="827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6785044" y="4394848"/>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1781412" y="8019742"/>
            <a:ext cx="899568" cy="868492"/>
          </a:xfrm>
          <a:custGeom>
            <a:avLst/>
            <a:gdLst/>
            <a:ahLst/>
            <a:cxnLst/>
            <a:rect r="r" b="b" t="t" l="l"/>
            <a:pathLst>
              <a:path h="868492" w="899568">
                <a:moveTo>
                  <a:pt x="0" y="0"/>
                </a:moveTo>
                <a:lnTo>
                  <a:pt x="899568" y="0"/>
                </a:lnTo>
                <a:lnTo>
                  <a:pt x="899568" y="868492"/>
                </a:lnTo>
                <a:lnTo>
                  <a:pt x="0" y="8684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2" id="32"/>
          <p:cNvSpPr/>
          <p:nvPr/>
        </p:nvSpPr>
        <p:spPr>
          <a:xfrm flipH="false" flipV="false" rot="0">
            <a:off x="13694001" y="2299276"/>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3" id="33"/>
          <p:cNvSpPr/>
          <p:nvPr/>
        </p:nvSpPr>
        <p:spPr>
          <a:xfrm flipH="false" flipV="false" rot="0">
            <a:off x="10509869" y="4332123"/>
            <a:ext cx="978628" cy="991244"/>
          </a:xfrm>
          <a:custGeom>
            <a:avLst/>
            <a:gdLst/>
            <a:ahLst/>
            <a:cxnLst/>
            <a:rect r="r" b="b" t="t" l="l"/>
            <a:pathLst>
              <a:path h="991244" w="978628">
                <a:moveTo>
                  <a:pt x="0" y="0"/>
                </a:moveTo>
                <a:lnTo>
                  <a:pt x="978627" y="0"/>
                </a:lnTo>
                <a:lnTo>
                  <a:pt x="978627" y="991243"/>
                </a:lnTo>
                <a:lnTo>
                  <a:pt x="0" y="9912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4" id="34"/>
          <p:cNvSpPr txBox="true"/>
          <p:nvPr/>
        </p:nvSpPr>
        <p:spPr>
          <a:xfrm rot="0">
            <a:off x="767440" y="4073002"/>
            <a:ext cx="2670122" cy="1495434"/>
          </a:xfrm>
          <a:prstGeom prst="rect">
            <a:avLst/>
          </a:prstGeom>
        </p:spPr>
        <p:txBody>
          <a:bodyPr anchor="t" rtlCol="false" tIns="0" lIns="0" bIns="0" rIns="0">
            <a:spAutoFit/>
          </a:bodyPr>
          <a:lstStyle/>
          <a:p>
            <a:pPr algn="ctr">
              <a:lnSpc>
                <a:spcPts val="2027"/>
              </a:lnSpc>
              <a:spcBef>
                <a:spcPct val="0"/>
              </a:spcBef>
            </a:pPr>
            <a:r>
              <a:rPr lang="en-US" sz="1447">
                <a:solidFill>
                  <a:srgbClr val="010101"/>
                </a:solidFill>
                <a:latin typeface="Montserrat Light"/>
              </a:rPr>
              <a:t>Collaborative Planning: Engage villagers in the development process, fostering collaboration between community members and authorities.</a:t>
            </a:r>
          </a:p>
        </p:txBody>
      </p:sp>
      <p:sp>
        <p:nvSpPr>
          <p:cNvPr name="TextBox 35" id="35"/>
          <p:cNvSpPr txBox="true"/>
          <p:nvPr/>
        </p:nvSpPr>
        <p:spPr>
          <a:xfrm rot="0">
            <a:off x="1653159" y="2940791"/>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01</a:t>
            </a:r>
          </a:p>
        </p:txBody>
      </p:sp>
      <p:sp>
        <p:nvSpPr>
          <p:cNvPr name="TextBox 36" id="36"/>
          <p:cNvSpPr txBox="true"/>
          <p:nvPr/>
        </p:nvSpPr>
        <p:spPr>
          <a:xfrm rot="0">
            <a:off x="3538003" y="4081164"/>
            <a:ext cx="2670122" cy="1495434"/>
          </a:xfrm>
          <a:prstGeom prst="rect">
            <a:avLst/>
          </a:prstGeom>
        </p:spPr>
        <p:txBody>
          <a:bodyPr anchor="t" rtlCol="false" tIns="0" lIns="0" bIns="0" rIns="0">
            <a:spAutoFit/>
          </a:bodyPr>
          <a:lstStyle/>
          <a:p>
            <a:pPr algn="ctr">
              <a:lnSpc>
                <a:spcPts val="2027"/>
              </a:lnSpc>
              <a:spcBef>
                <a:spcPct val="0"/>
              </a:spcBef>
            </a:pPr>
            <a:r>
              <a:rPr lang="en-US" sz="1447">
                <a:solidFill>
                  <a:srgbClr val="010101"/>
                </a:solidFill>
                <a:latin typeface="Montserrat Light"/>
              </a:rPr>
              <a:t>Financial Resource Allocation: Facilitate effective allocation of financial resources by allowing users to plan and visualize various facilities within the village.</a:t>
            </a:r>
          </a:p>
        </p:txBody>
      </p:sp>
      <p:sp>
        <p:nvSpPr>
          <p:cNvPr name="TextBox 37" id="37"/>
          <p:cNvSpPr txBox="true"/>
          <p:nvPr/>
        </p:nvSpPr>
        <p:spPr>
          <a:xfrm rot="0">
            <a:off x="4281460" y="2951790"/>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02</a:t>
            </a:r>
          </a:p>
        </p:txBody>
      </p:sp>
      <p:sp>
        <p:nvSpPr>
          <p:cNvPr name="TextBox 38" id="38"/>
          <p:cNvSpPr txBox="true"/>
          <p:nvPr/>
        </p:nvSpPr>
        <p:spPr>
          <a:xfrm rot="0">
            <a:off x="1088154" y="7033583"/>
            <a:ext cx="2610667" cy="1696933"/>
          </a:xfrm>
          <a:prstGeom prst="rect">
            <a:avLst/>
          </a:prstGeom>
        </p:spPr>
        <p:txBody>
          <a:bodyPr anchor="t" rtlCol="false" tIns="0" lIns="0" bIns="0" rIns="0">
            <a:spAutoFit/>
          </a:bodyPr>
          <a:lstStyle/>
          <a:p>
            <a:pPr algn="ctr">
              <a:lnSpc>
                <a:spcPts val="1981"/>
              </a:lnSpc>
              <a:spcBef>
                <a:spcPct val="0"/>
              </a:spcBef>
            </a:pPr>
            <a:r>
              <a:rPr lang="en-US" sz="1415">
                <a:solidFill>
                  <a:srgbClr val="010101"/>
                </a:solidFill>
                <a:latin typeface="Montserrat Light"/>
              </a:rPr>
              <a:t>Infrastructure Development: Enable the planning of critical infrastructure, including roads, sanitation facilities, public buildings, and utilities, to enhance overall village development.</a:t>
            </a:r>
          </a:p>
        </p:txBody>
      </p:sp>
      <p:sp>
        <p:nvSpPr>
          <p:cNvPr name="TextBox 39" id="39"/>
          <p:cNvSpPr txBox="true"/>
          <p:nvPr/>
        </p:nvSpPr>
        <p:spPr>
          <a:xfrm rot="0">
            <a:off x="1914418" y="6025636"/>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04</a:t>
            </a:r>
          </a:p>
        </p:txBody>
      </p:sp>
      <p:sp>
        <p:nvSpPr>
          <p:cNvPr name="TextBox 40" id="40"/>
          <p:cNvSpPr txBox="true"/>
          <p:nvPr/>
        </p:nvSpPr>
        <p:spPr>
          <a:xfrm rot="0">
            <a:off x="4056687" y="7157925"/>
            <a:ext cx="2416096" cy="1572592"/>
          </a:xfrm>
          <a:prstGeom prst="rect">
            <a:avLst/>
          </a:prstGeom>
        </p:spPr>
        <p:txBody>
          <a:bodyPr anchor="t" rtlCol="false" tIns="0" lIns="0" bIns="0" rIns="0">
            <a:spAutoFit/>
          </a:bodyPr>
          <a:lstStyle/>
          <a:p>
            <a:pPr algn="ctr">
              <a:lnSpc>
                <a:spcPts val="1834"/>
              </a:lnSpc>
              <a:spcBef>
                <a:spcPct val="0"/>
              </a:spcBef>
            </a:pPr>
            <a:r>
              <a:rPr lang="en-US" sz="1310">
                <a:solidFill>
                  <a:srgbClr val="010101"/>
                </a:solidFill>
                <a:latin typeface="Montserrat Light"/>
              </a:rPr>
              <a:t>Realistic Simulation: Provide a realistic simulation of Gram Panchayat development, incorporating SVAMITVA GIS data and Gram Panchayat Development Plan for accurate representation.</a:t>
            </a:r>
          </a:p>
        </p:txBody>
      </p:sp>
      <p:sp>
        <p:nvSpPr>
          <p:cNvPr name="TextBox 41" id="41"/>
          <p:cNvSpPr txBox="true"/>
          <p:nvPr/>
        </p:nvSpPr>
        <p:spPr>
          <a:xfrm rot="0">
            <a:off x="4730802" y="6025636"/>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05</a:t>
            </a:r>
          </a:p>
        </p:txBody>
      </p:sp>
      <p:sp>
        <p:nvSpPr>
          <p:cNvPr name="TextBox 42" id="42"/>
          <p:cNvSpPr txBox="true"/>
          <p:nvPr/>
        </p:nvSpPr>
        <p:spPr>
          <a:xfrm rot="0">
            <a:off x="6665553" y="7157925"/>
            <a:ext cx="2478447" cy="1612438"/>
          </a:xfrm>
          <a:prstGeom prst="rect">
            <a:avLst/>
          </a:prstGeom>
        </p:spPr>
        <p:txBody>
          <a:bodyPr anchor="t" rtlCol="false" tIns="0" lIns="0" bIns="0" rIns="0">
            <a:spAutoFit/>
          </a:bodyPr>
          <a:lstStyle/>
          <a:p>
            <a:pPr algn="ctr">
              <a:lnSpc>
                <a:spcPts val="1881"/>
              </a:lnSpc>
              <a:spcBef>
                <a:spcPct val="0"/>
              </a:spcBef>
            </a:pPr>
            <a:r>
              <a:rPr lang="en-US" sz="1344">
                <a:solidFill>
                  <a:srgbClr val="010101"/>
                </a:solidFill>
                <a:latin typeface="Montserrat Light"/>
              </a:rPr>
              <a:t>Cost-effective Decision-Making: Empower users to make cost-effective decisions by configuring unit costs for different assets, ensuring optimal use of available resources.</a:t>
            </a:r>
          </a:p>
        </p:txBody>
      </p:sp>
      <p:sp>
        <p:nvSpPr>
          <p:cNvPr name="TextBox 43" id="43"/>
          <p:cNvSpPr txBox="true"/>
          <p:nvPr/>
        </p:nvSpPr>
        <p:spPr>
          <a:xfrm rot="0">
            <a:off x="7358718" y="6025636"/>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06</a:t>
            </a:r>
          </a:p>
        </p:txBody>
      </p:sp>
      <p:sp>
        <p:nvSpPr>
          <p:cNvPr name="TextBox 44" id="44"/>
          <p:cNvSpPr txBox="true"/>
          <p:nvPr/>
        </p:nvSpPr>
        <p:spPr>
          <a:xfrm rot="0">
            <a:off x="7358718" y="2951790"/>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03</a:t>
            </a:r>
          </a:p>
        </p:txBody>
      </p:sp>
      <p:sp>
        <p:nvSpPr>
          <p:cNvPr name="TextBox 45" id="45"/>
          <p:cNvSpPr txBox="true"/>
          <p:nvPr/>
        </p:nvSpPr>
        <p:spPr>
          <a:xfrm rot="0">
            <a:off x="6665553" y="4082527"/>
            <a:ext cx="2478447" cy="1381295"/>
          </a:xfrm>
          <a:prstGeom prst="rect">
            <a:avLst/>
          </a:prstGeom>
        </p:spPr>
        <p:txBody>
          <a:bodyPr anchor="t" rtlCol="false" tIns="0" lIns="0" bIns="0" rIns="0">
            <a:spAutoFit/>
          </a:bodyPr>
          <a:lstStyle/>
          <a:p>
            <a:pPr algn="ctr">
              <a:lnSpc>
                <a:spcPts val="1881"/>
              </a:lnSpc>
              <a:spcBef>
                <a:spcPct val="0"/>
              </a:spcBef>
            </a:pPr>
            <a:r>
              <a:rPr lang="en-US" sz="1344">
                <a:solidFill>
                  <a:srgbClr val="010101"/>
                </a:solidFill>
                <a:latin typeface="Montserrat Light"/>
              </a:rPr>
              <a:t>Asset Visualization: Allow users to visualize planned assets throughout the Gram Panchayat, using a wallet system with cost implications for each decision.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83513" r="0" b="-83513"/>
              </a:stretch>
            </a:blipFill>
          </p:spPr>
        </p:sp>
      </p:grpSp>
      <p:sp>
        <p:nvSpPr>
          <p:cNvPr name="TextBox 11" id="11"/>
          <p:cNvSpPr txBox="true"/>
          <p:nvPr/>
        </p:nvSpPr>
        <p:spPr>
          <a:xfrm rot="0">
            <a:off x="2521025" y="4635815"/>
            <a:ext cx="6229167" cy="948900"/>
          </a:xfrm>
          <a:prstGeom prst="rect">
            <a:avLst/>
          </a:prstGeom>
        </p:spPr>
        <p:txBody>
          <a:bodyPr anchor="t" rtlCol="false" tIns="0" lIns="0" bIns="0" rIns="0">
            <a:spAutoFit/>
          </a:bodyPr>
          <a:lstStyle/>
          <a:p>
            <a:pPr algn="ctr" marL="0" indent="0" lvl="0">
              <a:lnSpc>
                <a:spcPts val="7692"/>
              </a:lnSpc>
              <a:spcBef>
                <a:spcPct val="0"/>
              </a:spcBef>
            </a:pPr>
            <a:r>
              <a:rPr lang="en-US" sz="5574" strike="noStrike" u="none">
                <a:solidFill>
                  <a:srgbClr val="FFFFFF"/>
                </a:solidFill>
                <a:latin typeface="Archivo Black"/>
              </a:rPr>
              <a:t>THANK'S </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grpSp>
        <p:nvGrpSpPr>
          <p:cNvPr name="Group 30" id="30"/>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0" t="-25078" r="0" b="-25078"/>
              </a:stretch>
            </a:blipFill>
          </p:spPr>
        </p:sp>
      </p:grpSp>
      <p:sp>
        <p:nvSpPr>
          <p:cNvPr name="Freeform 32" id="32"/>
          <p:cNvSpPr/>
          <p:nvPr/>
        </p:nvSpPr>
        <p:spPr>
          <a:xfrm flipH="false" flipV="false" rot="0">
            <a:off x="5012690" y="1579392"/>
            <a:ext cx="1245837" cy="985530"/>
          </a:xfrm>
          <a:custGeom>
            <a:avLst/>
            <a:gdLst/>
            <a:ahLst/>
            <a:cxnLst/>
            <a:rect r="r" b="b" t="t" l="l"/>
            <a:pathLst>
              <a:path h="985530" w="1245837">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DAF3gfuUw_o</dc:identifier>
  <dcterms:modified xsi:type="dcterms:W3CDTF">2011-08-01T06:04:30Z</dcterms:modified>
  <cp:revision>1</cp:revision>
  <dc:title>DRONE</dc:title>
</cp:coreProperties>
</file>